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592" r:id="rId2"/>
    <p:sldId id="773" r:id="rId3"/>
    <p:sldId id="815" r:id="rId4"/>
    <p:sldId id="814" r:id="rId5"/>
    <p:sldId id="741" r:id="rId6"/>
    <p:sldId id="777" r:id="rId7"/>
    <p:sldId id="782" r:id="rId8"/>
    <p:sldId id="787" r:id="rId9"/>
    <p:sldId id="793" r:id="rId10"/>
    <p:sldId id="794" r:id="rId11"/>
    <p:sldId id="801" r:id="rId12"/>
    <p:sldId id="796" r:id="rId13"/>
    <p:sldId id="816" r:id="rId14"/>
    <p:sldId id="818" r:id="rId15"/>
    <p:sldId id="819" r:id="rId16"/>
    <p:sldId id="820" r:id="rId17"/>
    <p:sldId id="821" r:id="rId18"/>
    <p:sldId id="822" r:id="rId19"/>
    <p:sldId id="824" r:id="rId20"/>
    <p:sldId id="825" r:id="rId21"/>
    <p:sldId id="827" r:id="rId22"/>
    <p:sldId id="828" r:id="rId23"/>
    <p:sldId id="829" r:id="rId24"/>
    <p:sldId id="817" r:id="rId25"/>
    <p:sldId id="830" r:id="rId26"/>
    <p:sldId id="831" r:id="rId27"/>
    <p:sldId id="832" r:id="rId28"/>
    <p:sldId id="833" r:id="rId29"/>
    <p:sldId id="839" r:id="rId30"/>
    <p:sldId id="834" r:id="rId31"/>
    <p:sldId id="835" r:id="rId32"/>
    <p:sldId id="836" r:id="rId33"/>
    <p:sldId id="837" r:id="rId34"/>
    <p:sldId id="838" r:id="rId35"/>
    <p:sldId id="840" r:id="rId36"/>
    <p:sldId id="841" r:id="rId37"/>
    <p:sldId id="842" r:id="rId38"/>
    <p:sldId id="843" r:id="rId39"/>
    <p:sldId id="844" r:id="rId40"/>
    <p:sldId id="746" r:id="rId41"/>
    <p:sldId id="811" r:id="rId42"/>
    <p:sldId id="813" r:id="rId43"/>
    <p:sldId id="730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B583CD6-930B-48CE-BE11-A7D7DD8BD651}">
          <p14:sldIdLst>
            <p14:sldId id="592"/>
            <p14:sldId id="773"/>
            <p14:sldId id="815"/>
            <p14:sldId id="814"/>
          </p14:sldIdLst>
        </p14:section>
        <p14:section name="Intro" id="{B49027A6-1E6F-494F-97B9-576617072AC9}">
          <p14:sldIdLst>
            <p14:sldId id="741"/>
            <p14:sldId id="777"/>
            <p14:sldId id="782"/>
            <p14:sldId id="787"/>
            <p14:sldId id="793"/>
            <p14:sldId id="794"/>
            <p14:sldId id="801"/>
            <p14:sldId id="796"/>
          </p14:sldIdLst>
        </p14:section>
        <p14:section name="Part I: Market Cycle" id="{BCE170FE-7D2F-49DD-9B7D-75562442813A}">
          <p14:sldIdLst>
            <p14:sldId id="816"/>
            <p14:sldId id="818"/>
            <p14:sldId id="819"/>
            <p14:sldId id="820"/>
            <p14:sldId id="821"/>
            <p14:sldId id="822"/>
            <p14:sldId id="824"/>
            <p14:sldId id="825"/>
            <p14:sldId id="827"/>
            <p14:sldId id="828"/>
            <p14:sldId id="829"/>
            <p14:sldId id="817"/>
            <p14:sldId id="830"/>
            <p14:sldId id="831"/>
            <p14:sldId id="832"/>
            <p14:sldId id="833"/>
            <p14:sldId id="839"/>
            <p14:sldId id="834"/>
            <p14:sldId id="835"/>
            <p14:sldId id="836"/>
            <p14:sldId id="837"/>
            <p14:sldId id="838"/>
            <p14:sldId id="840"/>
            <p14:sldId id="841"/>
            <p14:sldId id="842"/>
            <p14:sldId id="843"/>
            <p14:sldId id="844"/>
          </p14:sldIdLst>
        </p14:section>
        <p14:section name="Epilogue" id="{FB71463F-6C33-477C-84AB-5B6CA15086A9}">
          <p14:sldIdLst>
            <p14:sldId id="746"/>
            <p14:sldId id="811"/>
            <p14:sldId id="813"/>
            <p14:sldId id="73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4176" autoAdjust="0"/>
  </p:normalViewPr>
  <p:slideViewPr>
    <p:cSldViewPr snapToGrid="0">
      <p:cViewPr>
        <p:scale>
          <a:sx n="100" d="100"/>
          <a:sy n="100" d="100"/>
        </p:scale>
        <p:origin x="825" y="3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4T09:40:00.6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0 234,'21'-1,"-1"0,29-7,-18 2,381-69,-6 1,-344 64,-1 3,85 0,-126 9,0 0,0 2,24 7,-1 0,74 13,217 18,42-48,-276 2,95 3,8-1,-95-4,49-2,-110 6,-1-2,1-3,54-14,12-1,191-14,-250 31,66-3,-33 2,-67 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4T09:40:02.89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67,'288'-22,"-111"5,575 3,-706 14,118-6,-28 0,436 4,-297 3,6 19,-48 0,-18-20,-5 1,-179 0,0 2,0 1,39 11,-64-13,0 1,0-1,0 1,10 7,-12-7,0 0,1 0,-1-1,1 0,0 0,0 0,-1 0,10 1,32-1,-33-3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4T09:40:05.6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42,'1'-1,"-1"0,0 0,0 0,0 0,0 0,1 0,-1 1,0-1,1 0,-1 0,1 0,-1 0,1 0,-1 1,1-1,0 0,-1 0,1 1,0-1,1 0,0-1,1 1,0-1,0 1,0-1,0 1,4-1,7-1,0 1,15-1,-25 3,336-5,-191 7,1396-2,-1530 1,0 1,-1 0,22 6,-20-4,1-1,24 2,13-2,114 6,185 7,-332-15,27 5,-26-3,24 1,89-5,-122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4T09:40:19.9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0,'1194'0,"-1171"0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4T09:50:55.7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0,'13'1,"0"0,0 1,20 5,-12-3,108 20,222 10,138-27,-332-8,998 1,-1136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4T09:50:57.74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 0,'-5'2,"1"8,24 2,26-1,24-3,24-2,21-2,9-2,-3-2,-8 0,-18 0,-19 0,-19-1,-19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4T09:51:01.4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64,'0'0,"0"-1,0 1,0-1,1 1,-1-1,0 1,0-1,1 1,-1-1,0 1,1 0,-1-1,1 1,-1 0,0-1,1 1,-1 0,1-1,-1 1,1 0,-1 0,1 0,-1 0,1-1,-1 1,1 0,0 0,-1 0,1 0,22-1,-18 1,81 2,145 24,-90-7,317 10,4-29,-431-2,-1-2,0-2,52-15,-72 18,27-6,0 1,1 2,47-1,7-1,91-19,-146 20,0 2,55-1,-75 5,23-4,-25 3,3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6-04T09:51:03.8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26,'324'-20,"-306"17,0 1,1 1,-1 1,1 1,-1 0,1 1,-1 1,26 8,-24-5,1-1,-1 0,1-2,29 1,86-4,-53-2,125 2,-194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D310D-389A-4654-A511-6C0B7C6CB505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B21EAF-B626-4335-AFFE-644E94BF29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11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download slides: https://ufile.io/mnkta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397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https://twitter.com/goldtelegraph_/status/986715688717901824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974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826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274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Table by Fred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Foldvary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Economist, San José State University</a:t>
            </a:r>
          </a:p>
          <a:p>
            <a:br>
              <a:rPr lang="en-US" dirty="0"/>
            </a:br>
            <a:r>
              <a:rPr lang="en-US" dirty="0"/>
              <a:t>http://foldvary.net/works/cycle.html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21EAF-B626-4335-AFFE-644E94BF29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5508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Table by Fred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Foldvary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Economist, San José State University</a:t>
            </a:r>
          </a:p>
          <a:p>
            <a:br>
              <a:rPr lang="en-US" dirty="0"/>
            </a:br>
            <a:r>
              <a:rPr lang="en-US" dirty="0"/>
              <a:t>http://foldvary.net/works/cycle.html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21EAF-B626-4335-AFFE-644E94BF29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3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https://www.progress.org/articles/the-depression-of-2026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21EAF-B626-4335-AFFE-644E94BF29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98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Table by Fred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Foldvary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Economist, San José State University</a:t>
            </a:r>
          </a:p>
          <a:p>
            <a:br>
              <a:rPr lang="en-US" dirty="0"/>
            </a:br>
            <a:r>
              <a:rPr lang="en-US" dirty="0"/>
              <a:t>http://foldvary.net/works/cycle.html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21EAF-B626-4335-AFFE-644E94BF29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6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Table by Fred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Foldvary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Economist, San José State University</a:t>
            </a:r>
          </a:p>
          <a:p>
            <a:br>
              <a:rPr lang="en-US" dirty="0"/>
            </a:br>
            <a:r>
              <a:rPr lang="en-US" dirty="0"/>
              <a:t>http://foldvary.net/works/cycle.html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21EAF-B626-4335-AFFE-644E94BF29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365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https://www.progress.org/articles/the-depression-of-2026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21EAF-B626-4335-AFFE-644E94BF29D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12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B21EAF-B626-4335-AFFE-644E94BF29D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290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704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347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6475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38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C8311B-38D3-46A7-AE12-005AFC8DF5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814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https://www.powercoin.it/en/cit-coin-invest-ag/5439-inca-sun-god-1-oz-silver-coin-5-palau-2021.html?gclid=EAIaIQobChMIkYexucK28AIVjhBgCh1UIAH-EAQYAyABEgIz1_D_BwE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14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https://forum.vite.net/topic/2677/3-fiat-currencies-that-were-more-volatile-than-bitcoin-in-2019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506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https://www.gold-eagle.com/article/will-gold-replace-us-dollar-2020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58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zoom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579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96AD-6E00-4822-A7A3-586363316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88300-2DEF-4A5B-9501-E3A47ABAF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5D6C9-1160-48AE-A9DE-49A40F80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C527C-DC7E-4258-A8CE-A2730CF2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F8557-C8A6-4D7F-AF45-53B97ECD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32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CA0F-73ED-4EF4-814C-6669D689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67D9C-A122-4D5C-8B4A-D8665734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E9DC-5281-4BE7-BA0E-340B885A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014B-3470-4D39-9B33-72BA03DA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37574-17DE-498E-884D-8DB376F5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1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658AB3-067D-4102-A108-F0DAB25CA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B4DBD-E39C-478F-A3DA-8D07FE406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2395-CF79-4ED4-86C3-C330CA97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B0D0-3027-4026-B5F0-8DFEF8CC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E6CE3-BE41-41B4-AB2C-A0AD2781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655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C327-6D42-4DA9-B2BA-96FC1450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FE9D-3CBE-44D0-8D9D-E6FA8910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C441D-417F-4154-8DCB-1DC714C2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30288-41F5-429C-9B90-18A65948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3522-71BA-4653-9011-E1F431C5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1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9044-5A16-4D01-A8D8-45ACA9E3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3527-04E8-441D-B785-139348DB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94F2F-7D2A-4061-8727-1F428432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CEA23-1AE4-48CE-AD90-E377A5C5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0533-C654-45FC-A642-22486165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630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9E74-6481-4D75-A2FF-F43D4318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0063D-5FF8-4669-9205-C5F356927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24B1E-AC22-4E7D-B4D5-DE7771D6E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E4CE5-E9A0-42BF-B001-7EA98A93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3043-1147-4CF7-86BD-4ADCEB57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E402A-EEDD-492F-BD94-9DA3DDC5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38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6D0D-449D-42CB-9276-394210F3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C14F2-FC36-412F-99D5-9F3BE172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B7E69-0B63-4E94-AE1C-CF1E26E1F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CA878-5523-4573-881D-00DDF84E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88064-26B7-43E8-9D15-76A4CFF8A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8A774-5598-4F25-B8B8-4D4D3A4A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71A20-5DE2-49E2-B055-4DABD5CE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9E0EA-70C5-4337-A19E-59DD0F7E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83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2421-D2E5-4217-9225-5117B1E9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FEF0D-1956-47DD-B4D3-B9988321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9D46F-AF17-4377-AD7D-8A3BD2F4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B5A5B-B6DB-4A0E-A8E2-4F5F1538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3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65C6D-505A-403B-926C-14792696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B1C46-E115-401F-B63D-35D25FFC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3FDD-A850-4214-BB55-C1D90695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13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8829-20D8-4E31-9A4A-D4F87284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94AE-57BB-45A6-BEEC-D35CAF79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FDC54-72EA-48EB-B81D-F8E9BF02C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5C73E-2046-4D7A-8402-BD71C6A5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08AD-A948-4F9B-B436-35924420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42CF8-035F-4E87-977E-2CA2BC84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886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EC8C-32CC-4DE5-B0DF-AE8C8D088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03710-6850-4913-B7AB-73FAF4F45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77115-54AB-4C21-A764-5F91D21D9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AC161-DF9F-445F-B0B4-C46E7A1C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384BE-4A9E-404D-83A3-6F11106F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05BF1-A5D2-4E6E-B5A6-8A98AED4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70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4A2BA-FA0B-40EE-96B8-51DE95D6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BB44-1713-492F-9EBB-6C6520503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C85E0-3BE8-449F-B82A-8EB47E0B6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244BD-3C67-4F5B-89DC-42DD01376AB8}" type="datetimeFigureOut">
              <a:rPr lang="en-US" smtClean="0"/>
              <a:t>6/4/2021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BD141-422B-4C25-B228-BDD9AA51E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78FD4-C297-4E18-BBCB-3E518E838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73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0" Type="http://schemas.openxmlformats.org/officeDocument/2006/relationships/customXml" Target="../ink/ink8.xml"/><Relationship Id="rId4" Type="http://schemas.openxmlformats.org/officeDocument/2006/relationships/customXml" Target="../ink/ink5.xml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s://www.theglobalcitizen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19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A7E331-4817-4C36-94F1-E24F30422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3" b="10443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9" name="Rectangle 19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A93FF-A894-427D-91D1-9C6A635E7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dirty="0"/>
              <a:t>Mastering Market Cycles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F1F15-4214-44B3-BCFE-D53E254E5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Bali Bitcoin Meetup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Marvin F. L. Hansen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45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old Telegraph ⚡ auf Twitter: &quot;Quote Of The Day - Satoshi Nakamoto 🔥🔥  &quot;The root problem with conventional currency is all the trust that's  required to make it work. The central bank">
            <a:extLst>
              <a:ext uri="{FF2B5EF4-FFF2-40B4-BE49-F238E27FC236}">
                <a16:creationId xmlns:a16="http://schemas.microsoft.com/office/drawing/2014/main" id="{891F5393-5FC4-4B97-98C8-90BE68A87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6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0484" name="Group 7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785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1CAA7-CB44-4943-A6B6-FC5D1967B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3783" b="38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29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CCEB9D8-5236-4444-BBC6-9B29A525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Summary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65C408-86DC-44D4-A06F-D8BF615B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516356" cy="309703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More money printed than ever in the history of mankind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Money loses more and more value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No bank saving possible because interest rates are about zero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The Fed, essentially, destroys the value of your hard-earned cash!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BTC acts more of a value store akin to GOLD but also increases in value due to decreasing supply </a:t>
            </a:r>
          </a:p>
          <a:p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23556" name="Picture 4" descr="In Summary Podcast – Podcast – Podtail">
            <a:extLst>
              <a:ext uri="{FF2B5EF4-FFF2-40B4-BE49-F238E27FC236}">
                <a16:creationId xmlns:a16="http://schemas.microsoft.com/office/drawing/2014/main" id="{E95839E3-D8BC-423F-B6EB-1D116F6F0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r="-3" b="2622"/>
          <a:stretch/>
        </p:blipFill>
        <p:spPr bwMode="auto"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131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053E819-0854-459A-AF67-355B7135E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Market Cycle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050" name="Picture 2" descr="between cycle rate Cheaper Than Retail Price&amp;gt; Buy Clothing, Accessories and  lifestyle products for women &amp;amp; men -">
            <a:extLst>
              <a:ext uri="{FF2B5EF4-FFF2-40B4-BE49-F238E27FC236}">
                <a16:creationId xmlns:a16="http://schemas.microsoft.com/office/drawing/2014/main" id="{85804FAF-3DC5-451E-BF0B-3A64B0EBB531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8104" y="984013"/>
            <a:ext cx="6472362" cy="430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2117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2C36885-FB8E-4A29-B230-C4FE567E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Start with a coffee…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1AE8E-8209-4747-82FC-73FBF323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871" y="1056897"/>
            <a:ext cx="3913779" cy="5677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82CAA4-B459-485A-B5AA-3F9BC796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16846"/>
            <a:ext cx="7508113" cy="1038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3FD0E5-4277-4E52-96B6-500998E0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2195144"/>
            <a:ext cx="3019846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2C36885-FB8E-4A29-B230-C4FE567E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Start with a coffee…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1AE8E-8209-4747-82FC-73FBF323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871" y="1056897"/>
            <a:ext cx="3913779" cy="56773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82CAA4-B459-485A-B5AA-3F9BC7966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548" y="16846"/>
            <a:ext cx="7508113" cy="10388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43FD0E5-4277-4E52-96B6-500998E0C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50" y="2195144"/>
            <a:ext cx="3019846" cy="3400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96A89F-D91B-427E-9C85-9A87F5204A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000" y="5305342"/>
            <a:ext cx="3943900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6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2C36885-FB8E-4A29-B230-C4FE567E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Start with a coffee…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1AE8E-8209-4747-82FC-73FBF323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871" y="1819275"/>
            <a:ext cx="3388225" cy="4915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6FA73-3354-4829-9508-25CF8C40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70" y="3020"/>
            <a:ext cx="7530247" cy="168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27F92-8D9F-420C-8A7D-F3607935B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769" y="2747810"/>
            <a:ext cx="3839111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07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A2C36885-FB8E-4A29-B230-C4FE567E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Start with a coffee…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51AE8E-8209-4747-82FC-73FBF3235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871" y="1819275"/>
            <a:ext cx="3388225" cy="49150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66FA73-3354-4829-9508-25CF8C407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70" y="3020"/>
            <a:ext cx="7530247" cy="16819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927F92-8D9F-420C-8A7D-F3607935B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9769" y="2747810"/>
            <a:ext cx="3839111" cy="21815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918E98-977A-46D0-B4CC-F665CF2517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454" y="5738723"/>
            <a:ext cx="4582164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83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C36885-FB8E-4A29-B230-C4FE567E4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Crazy…?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098" name="Picture 2" descr="Cost of a Starbucks Latte around the World">
            <a:extLst>
              <a:ext uri="{FF2B5EF4-FFF2-40B4-BE49-F238E27FC236}">
                <a16:creationId xmlns:a16="http://schemas.microsoft.com/office/drawing/2014/main" id="{2B4C78F5-4CA8-4F85-9DC1-D3FF2063A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2645" y="493135"/>
            <a:ext cx="6562065" cy="4921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70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7" name="Rectangle 7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Why? 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BE06145-E669-4D5B-985C-217DEC71C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925" y="190048"/>
            <a:ext cx="5553850" cy="64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71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1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8D07-BD9A-46AC-9864-20126BF5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News</a:t>
            </a:r>
          </a:p>
        </p:txBody>
      </p:sp>
      <p:cxnSp>
        <p:nvCxnSpPr>
          <p:cNvPr id="24584" name="Straight Connector 13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1D71-39F5-4E44-B8E8-ED134EA7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We got a logo 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Thanks to </a:t>
            </a:r>
            <a:r>
              <a:rPr lang="en-US" sz="1800" dirty="0" err="1">
                <a:solidFill>
                  <a:schemeClr val="bg1"/>
                </a:solidFill>
              </a:rPr>
              <a:t>Chedli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We got a guest speaker today</a:t>
            </a: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Thanks to Julius </a:t>
            </a:r>
          </a:p>
        </p:txBody>
      </p:sp>
      <p:cxnSp>
        <p:nvCxnSpPr>
          <p:cNvPr id="24585" name="Straight Connector 14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ervicePath, G2 Spring Awards 2021 - servicepath">
            <a:extLst>
              <a:ext uri="{FF2B5EF4-FFF2-40B4-BE49-F238E27FC236}">
                <a16:creationId xmlns:a16="http://schemas.microsoft.com/office/drawing/2014/main" id="{F8F69743-5EBE-45C7-800A-5DADABF6EA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2" r="7902"/>
          <a:stretch/>
        </p:blipFill>
        <p:spPr bwMode="auto">
          <a:xfrm rot="5400000">
            <a:off x="7204074" y="1870076"/>
            <a:ext cx="6857999" cy="3117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A4FBB85-3472-4EDB-97DB-A14AD52F3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302" y="0"/>
            <a:ext cx="3175000" cy="3175000"/>
          </a:xfrm>
          <a:prstGeom prst="rect">
            <a:avLst/>
          </a:prstGeom>
        </p:spPr>
      </p:pic>
      <p:pic>
        <p:nvPicPr>
          <p:cNvPr id="1028" name="Picture 4" descr="The Tax-Free Digital Nomad: VanderBeek, Julius: 9798658820224: Amazon.com:  Books">
            <a:extLst>
              <a:ext uri="{FF2B5EF4-FFF2-40B4-BE49-F238E27FC236}">
                <a16:creationId xmlns:a16="http://schemas.microsoft.com/office/drawing/2014/main" id="{37E2F333-D272-4669-8251-517992BBF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13" y="2628900"/>
            <a:ext cx="317182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8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Graphical user interface, text, letter&#10;&#10;Description automatically generated">
            <a:extLst>
              <a:ext uri="{FF2B5EF4-FFF2-40B4-BE49-F238E27FC236}">
                <a16:creationId xmlns:a16="http://schemas.microsoft.com/office/drawing/2014/main" id="{0A5D148B-76C4-4698-8C37-2A74BFD58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6" y="1286934"/>
            <a:ext cx="9226850" cy="41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96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 &amp; Rent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38114ED9-49D5-4A80-B031-1DF65D125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104" y="1000194"/>
            <a:ext cx="6472362" cy="427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1830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Land &amp; Rent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898B26F-00D8-42A5-9020-EDF7C91C4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93" y="1088266"/>
            <a:ext cx="6472362" cy="2847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348325-3BDA-4A12-B74A-03AA38D5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45" y="4329112"/>
            <a:ext cx="6650468" cy="99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8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Pricing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6CFF0-7BF3-41AA-B644-8FAE128C7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Rent is determined by 3 components: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Attractiveness</a:t>
            </a:r>
            <a:r>
              <a:rPr lang="en-US" sz="2400" dirty="0"/>
              <a:t> of the location </a:t>
            </a:r>
          </a:p>
          <a:p>
            <a:pPr marL="457200" lvl="1" indent="0">
              <a:buNone/>
            </a:pPr>
            <a:r>
              <a:rPr lang="en-US" sz="2000" dirty="0"/>
              <a:t>Bali vs. Bronx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Scarcity</a:t>
            </a:r>
            <a:r>
              <a:rPr lang="en-US" sz="2400" dirty="0"/>
              <a:t> </a:t>
            </a:r>
          </a:p>
          <a:p>
            <a:pPr marL="457200" lvl="1" indent="0">
              <a:buNone/>
            </a:pPr>
            <a:r>
              <a:rPr lang="en-US" sz="2000" dirty="0"/>
              <a:t>Beach front vs. Rice field villa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/>
              <a:t>Productivity </a:t>
            </a:r>
          </a:p>
          <a:p>
            <a:pPr marL="457200" lvl="1" indent="0">
              <a:buNone/>
            </a:pPr>
            <a:r>
              <a:rPr lang="en-US" sz="2000" dirty="0"/>
              <a:t>Farming: Harvest per acre</a:t>
            </a:r>
            <a:br>
              <a:rPr lang="en-US" sz="2000" dirty="0"/>
            </a:br>
            <a:r>
              <a:rPr lang="en-US" sz="2000" dirty="0"/>
              <a:t>Business: Centrality i.e. no commuting  (CBD) 	</a:t>
            </a:r>
          </a:p>
        </p:txBody>
      </p:sp>
    </p:spTree>
    <p:extLst>
      <p:ext uri="{BB962C8B-B14F-4D97-AF65-F5344CB8AC3E}">
        <p14:creationId xmlns:p14="http://schemas.microsoft.com/office/powerpoint/2010/main" val="702547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6" name="Rectangle 7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7" name="Rectangle 7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Rent eats most profit(!)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Picture 2" descr="Starbucks Under Fire in China for Higher Prices – Economics 274 Fall 2018">
            <a:extLst>
              <a:ext uri="{FF2B5EF4-FFF2-40B4-BE49-F238E27FC236}">
                <a16:creationId xmlns:a16="http://schemas.microsoft.com/office/drawing/2014/main" id="{7DBB9839-ABB3-494E-9238-22783E6B47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"/>
          <a:stretch/>
        </p:blipFill>
        <p:spPr bwMode="auto">
          <a:xfrm>
            <a:off x="5021238" y="1056206"/>
            <a:ext cx="6746899" cy="458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rrow: Up 21">
            <a:extLst>
              <a:ext uri="{FF2B5EF4-FFF2-40B4-BE49-F238E27FC236}">
                <a16:creationId xmlns:a16="http://schemas.microsoft.com/office/drawing/2014/main" id="{BB45CDF4-3A0B-463E-B9E1-DB77BC5E991B}"/>
              </a:ext>
            </a:extLst>
          </p:cNvPr>
          <p:cNvSpPr/>
          <p:nvPr/>
        </p:nvSpPr>
        <p:spPr>
          <a:xfrm rot="2142504">
            <a:off x="7062838" y="4804726"/>
            <a:ext cx="561981" cy="136335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0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Straight Connector 8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8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Rent makes </a:t>
            </a:r>
            <a:r>
              <a:rPr lang="en-US" sz="5400" b="1" u="sng" dirty="0">
                <a:solidFill>
                  <a:srgbClr val="FFFFFF"/>
                </a:solidFill>
              </a:rPr>
              <a:t>insane</a:t>
            </a:r>
            <a:r>
              <a:rPr lang="en-US" sz="5400" b="1" dirty="0">
                <a:solidFill>
                  <a:srgbClr val="FFFFFF"/>
                </a:solidFill>
              </a:rPr>
              <a:t> </a:t>
            </a:r>
            <a:r>
              <a:rPr lang="en-US" sz="5400" dirty="0">
                <a:solidFill>
                  <a:srgbClr val="FFFFFF"/>
                </a:solidFill>
              </a:rPr>
              <a:t>profit(!)</a:t>
            </a: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1A561D3-D5C9-43A7-B4CC-F9E1AB82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26" y="307731"/>
            <a:ext cx="4479144" cy="39976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5F03AE1-F5CE-4C3D-95BA-48B8186B3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659023"/>
            <a:ext cx="5656895" cy="3182002"/>
          </a:xfrm>
          <a:prstGeom prst="rect">
            <a:avLst/>
          </a:prstGeom>
        </p:spPr>
      </p:pic>
      <p:cxnSp>
        <p:nvCxnSpPr>
          <p:cNvPr id="148" name="Straight Connector 8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7B3C867-FAF6-47F9-B5B1-469D785BCE5E}"/>
                  </a:ext>
                </a:extLst>
              </p14:cNvPr>
              <p14:cNvContentPartPr/>
              <p14:nvPr/>
            </p14:nvContentPartPr>
            <p14:xfrm>
              <a:off x="980632" y="510990"/>
              <a:ext cx="1398600" cy="846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7B3C867-FAF6-47F9-B5B1-469D785BCE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632" y="402990"/>
                <a:ext cx="150624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D6EEAB5-1221-4198-8F23-164E6DB3717D}"/>
                  </a:ext>
                </a:extLst>
              </p14:cNvPr>
              <p14:cNvContentPartPr/>
              <p14:nvPr/>
            </p14:nvContentPartPr>
            <p14:xfrm>
              <a:off x="728272" y="1689990"/>
              <a:ext cx="1318680" cy="39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D6EEAB5-1221-4198-8F23-164E6DB3717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632" y="1581990"/>
                <a:ext cx="142632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F0090CD-E1DB-4827-A2A2-95F99FB7E872}"/>
                  </a:ext>
                </a:extLst>
              </p14:cNvPr>
              <p14:cNvContentPartPr/>
              <p14:nvPr/>
            </p14:nvContentPartPr>
            <p14:xfrm>
              <a:off x="842752" y="1808790"/>
              <a:ext cx="1132200" cy="248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F0090CD-E1DB-4827-A2A2-95F99FB7E87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8752" y="1700790"/>
                <a:ext cx="123984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AEDC773-93F3-479E-AAF8-BE25EE73FD60}"/>
                  </a:ext>
                </a:extLst>
              </p14:cNvPr>
              <p14:cNvContentPartPr/>
              <p14:nvPr/>
            </p14:nvContentPartPr>
            <p14:xfrm>
              <a:off x="2757232" y="2424030"/>
              <a:ext cx="43848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AEDC773-93F3-479E-AAF8-BE25EE73FD6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03232" y="2316030"/>
                <a:ext cx="5461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0988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 estate is basically a cyclical market 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2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146" name="Picture 2" descr="GMO&amp;#39;s ULTIMATE GUIDE to Housing Market Cycles and Why the US Has Troughed  and China Has Peaked">
            <a:extLst>
              <a:ext uri="{FF2B5EF4-FFF2-40B4-BE49-F238E27FC236}">
                <a16:creationId xmlns:a16="http://schemas.microsoft.com/office/drawing/2014/main" id="{8DD38BDB-163B-42CF-BD0E-CEBC2A0F8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08104" y="1129641"/>
            <a:ext cx="6472362" cy="401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577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Master Real Estate Cycle 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81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7170" name="Picture 2" descr="Multifamily cycles… where are we?">
            <a:extLst>
              <a:ext uri="{FF2B5EF4-FFF2-40B4-BE49-F238E27FC236}">
                <a16:creationId xmlns:a16="http://schemas.microsoft.com/office/drawing/2014/main" id="{3023F749-6CB1-4E65-8870-77962D6A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1240" y="705711"/>
            <a:ext cx="6751660" cy="479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36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4" name="Rectangle 83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of the market cycle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8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F7D4B33-AAF2-4D95-BDE4-BCF7A0104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1" y="412333"/>
            <a:ext cx="5809620" cy="567890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765F1AF-3056-4994-A2CA-368CBF790B8A}"/>
                  </a:ext>
                </a:extLst>
              </p14:cNvPr>
              <p14:cNvContentPartPr/>
              <p14:nvPr/>
            </p14:nvContentPartPr>
            <p14:xfrm>
              <a:off x="5614552" y="1628617"/>
              <a:ext cx="861840" cy="28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765F1AF-3056-4994-A2CA-368CBF790B8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60912" y="1520617"/>
                <a:ext cx="96948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268895-E02D-4706-8603-C341AA763BA9}"/>
                  </a:ext>
                </a:extLst>
              </p14:cNvPr>
              <p14:cNvContentPartPr/>
              <p14:nvPr/>
            </p14:nvContentPartPr>
            <p14:xfrm>
              <a:off x="5678272" y="5557657"/>
              <a:ext cx="349200" cy="201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268895-E02D-4706-8603-C341AA763B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24272" y="5449657"/>
                <a:ext cx="45684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C45C79-23B8-4BD2-A868-0ACC4051BA96}"/>
                  </a:ext>
                </a:extLst>
              </p14:cNvPr>
              <p14:cNvContentPartPr/>
              <p14:nvPr/>
            </p14:nvContentPartPr>
            <p14:xfrm>
              <a:off x="9829432" y="1272217"/>
              <a:ext cx="838800" cy="468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C45C79-23B8-4BD2-A868-0ACC4051BA9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775792" y="1164577"/>
                <a:ext cx="94644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32DFE59-F16B-450D-BF50-2DBE3F1A8EE7}"/>
                  </a:ext>
                </a:extLst>
              </p14:cNvPr>
              <p14:cNvContentPartPr/>
              <p14:nvPr/>
            </p14:nvContentPartPr>
            <p14:xfrm>
              <a:off x="9615232" y="5533897"/>
              <a:ext cx="392400" cy="15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32DFE59-F16B-450D-BF50-2DBE3F1A8EE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561232" y="5425897"/>
                <a:ext cx="500040" cy="230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7963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Timing of the market cycle</a:t>
            </a: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0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9218" name="Picture 2" descr="Understanding Real Estate Cycles To Find Profitable Investments |  Millionacres">
            <a:extLst>
              <a:ext uri="{FF2B5EF4-FFF2-40B4-BE49-F238E27FC236}">
                <a16:creationId xmlns:a16="http://schemas.microsoft.com/office/drawing/2014/main" id="{81C02339-02A4-436F-B581-8BD389B91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9575" y="681628"/>
            <a:ext cx="6357587" cy="522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404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1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8D07-BD9A-46AC-9864-20126BF5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MISSION</a:t>
            </a:r>
          </a:p>
        </p:txBody>
      </p:sp>
      <p:cxnSp>
        <p:nvCxnSpPr>
          <p:cNvPr id="24584" name="Straight Connector 13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1D71-39F5-4E44-B8E8-ED134EA7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Mission: </a:t>
            </a:r>
            <a:r>
              <a:rPr lang="en-US" sz="1600" i="1">
                <a:solidFill>
                  <a:schemeClr val="bg1"/>
                </a:solidFill>
              </a:rPr>
              <a:t>“Help you to succeed financially!”</a:t>
            </a:r>
          </a:p>
          <a:p>
            <a:pPr marL="0" indent="0">
              <a:buNone/>
            </a:pPr>
            <a:endParaRPr lang="en-US" sz="16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>
                <a:solidFill>
                  <a:schemeClr val="bg1"/>
                </a:solidFill>
              </a:rPr>
              <a:t>Goals:</a:t>
            </a:r>
          </a:p>
          <a:p>
            <a:r>
              <a:rPr lang="en-US" sz="1600">
                <a:solidFill>
                  <a:schemeClr val="bg1"/>
                </a:solidFill>
              </a:rPr>
              <a:t>Strengthen understanding of finances!  </a:t>
            </a:r>
          </a:p>
          <a:p>
            <a:r>
              <a:rPr lang="en-US" sz="1600">
                <a:solidFill>
                  <a:schemeClr val="bg1"/>
                </a:solidFill>
              </a:rPr>
              <a:t>Practical application!</a:t>
            </a:r>
          </a:p>
          <a:p>
            <a:r>
              <a:rPr lang="en-US" sz="1600">
                <a:solidFill>
                  <a:schemeClr val="bg1"/>
                </a:solidFill>
              </a:rPr>
              <a:t>Smart investment!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585" name="Straight Connector 14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The Top 10 Risks Of Bitcoin Investing (And How To Avoid Them)">
            <a:extLst>
              <a:ext uri="{FF2B5EF4-FFF2-40B4-BE49-F238E27FC236}">
                <a16:creationId xmlns:a16="http://schemas.microsoft.com/office/drawing/2014/main" id="{31F3EDE3-F49D-4282-8E94-DD1DF5DCD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r="16686" b="-1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5946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4F0B2B-BF64-44C9-B838-8278C87F6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13" y="3962400"/>
            <a:ext cx="10077450" cy="16049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ED89E2-C884-42E4-88E8-70A036330D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1898650"/>
            <a:ext cx="10077450" cy="1784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real?</a:t>
            </a:r>
          </a:p>
        </p:txBody>
      </p:sp>
    </p:spTree>
    <p:extLst>
      <p:ext uri="{BB962C8B-B14F-4D97-AF65-F5344CB8AC3E}">
        <p14:creationId xmlns:p14="http://schemas.microsoft.com/office/powerpoint/2010/main" val="40980815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DC3BADA3-581C-4042-B3DF-BD22D79BD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5" y="2509911"/>
            <a:ext cx="10383471" cy="3997637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2026 For real?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A3CC43-2ABD-49C2-84A8-A56A4D051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0" y="1630169"/>
            <a:ext cx="12192000" cy="1492635"/>
          </a:xfrm>
          <a:prstGeom prst="rect">
            <a:avLst/>
          </a:prstGeom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1DEBE6D9-A27B-438E-85FF-3A8AE94D1262}"/>
              </a:ext>
            </a:extLst>
          </p:cNvPr>
          <p:cNvSpPr/>
          <p:nvPr/>
        </p:nvSpPr>
        <p:spPr>
          <a:xfrm rot="19192668">
            <a:off x="11091913" y="5123539"/>
            <a:ext cx="561981" cy="136335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12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Global COVID19 Economic Outlook | Nomura">
            <a:extLst>
              <a:ext uri="{FF2B5EF4-FFF2-40B4-BE49-F238E27FC236}">
                <a16:creationId xmlns:a16="http://schemas.microsoft.com/office/drawing/2014/main" id="{879B41D2-A0B5-4852-8AE5-38FE65DE9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1764863"/>
            <a:ext cx="8772525" cy="4788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B416FF-2FA5-40B5-B43C-1DA58E81D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2026 For real?</a:t>
            </a:r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81E8CD-B32E-40EA-8832-5E89BF9E4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727"/>
            <a:ext cx="12192000" cy="91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20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A47943-84F9-468B-94A0-87BCA1E2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Anatomy of a market crash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2A574-B7E1-4D18-9040-2368A662D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Systematic shock causes </a:t>
            </a:r>
            <a:r>
              <a:rPr lang="en-US" sz="2400" dirty="0" err="1"/>
              <a:t>increse</a:t>
            </a:r>
            <a:r>
              <a:rPr lang="en-US" sz="2400" dirty="0"/>
              <a:t> in excess money Covid 2020 -203?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Excess money supply will be pumped into real estate 2021 - 2021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Real Estate enter Hyper-supply ~2024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Real estate market crashes ~2025 / 2026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Stock market follows within 6 months</a:t>
            </a:r>
          </a:p>
        </p:txBody>
      </p:sp>
    </p:spTree>
    <p:extLst>
      <p:ext uri="{BB962C8B-B14F-4D97-AF65-F5344CB8AC3E}">
        <p14:creationId xmlns:p14="http://schemas.microsoft.com/office/powerpoint/2010/main" val="22655020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87D806-BA3F-4C81-AF27-545E7129E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23" y="1622066"/>
            <a:ext cx="3554226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Real Estate vs Stock Market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242" name="Picture 2" descr="Profit From The Coming Transfer Of Wealth By Understanding Wealth Cycles |  Investing.com">
            <a:extLst>
              <a:ext uri="{FF2B5EF4-FFF2-40B4-BE49-F238E27FC236}">
                <a16:creationId xmlns:a16="http://schemas.microsoft.com/office/drawing/2014/main" id="{A6D1F168-9410-4886-B9EB-D9670204DE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53672" y="1024254"/>
            <a:ext cx="7005472" cy="423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220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E7269-4976-42BC-8485-4069F311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 fontScale="90000"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The Depression of 2026</a:t>
            </a:r>
          </a:p>
        </p:txBody>
      </p:sp>
      <p:grpSp>
        <p:nvGrpSpPr>
          <p:cNvPr id="21" name="Group 15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57A02E-FC57-4472-A063-5EDE7499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367" y="2162175"/>
            <a:ext cx="6934865" cy="197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083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AE7269-4976-42BC-8485-4069F311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2021 - 2024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878B40-B2D3-4D61-92C7-42CEB6E7B2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Prepare for the depression of 2026: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Get out of the USD / EUR -&gt; Inflation</a:t>
            </a:r>
          </a:p>
          <a:p>
            <a:r>
              <a:rPr lang="en-US" sz="2400" dirty="0"/>
              <a:t>Get out of any debts  </a:t>
            </a:r>
          </a:p>
          <a:p>
            <a:r>
              <a:rPr lang="en-US" sz="2400" dirty="0"/>
              <a:t>Invest into store of value</a:t>
            </a:r>
          </a:p>
          <a:p>
            <a:pPr lvl="1"/>
            <a:r>
              <a:rPr lang="en-US" sz="2000" dirty="0"/>
              <a:t>Land, real estate</a:t>
            </a:r>
          </a:p>
          <a:p>
            <a:pPr lvl="1"/>
            <a:r>
              <a:rPr lang="en-US" sz="2000" dirty="0"/>
              <a:t>Gold &amp; Silver </a:t>
            </a:r>
          </a:p>
          <a:p>
            <a:pPr lvl="1"/>
            <a:r>
              <a:rPr lang="en-US" sz="2000" dirty="0"/>
              <a:t>Bitcoin &amp; Crypto</a:t>
            </a:r>
          </a:p>
          <a:p>
            <a:r>
              <a:rPr lang="en-US" sz="2400" dirty="0"/>
              <a:t>For business, do anything online  </a:t>
            </a:r>
          </a:p>
        </p:txBody>
      </p:sp>
    </p:spTree>
    <p:extLst>
      <p:ext uri="{BB962C8B-B14F-4D97-AF65-F5344CB8AC3E}">
        <p14:creationId xmlns:p14="http://schemas.microsoft.com/office/powerpoint/2010/main" val="38309985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EC72C-BC4C-4CA6-A9CC-B1C5CACA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549BF-3F8F-4B5B-B768-57255D38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Depression of 2026 already in the making</a:t>
            </a:r>
          </a:p>
          <a:p>
            <a:r>
              <a:rPr lang="en-US" sz="1900" dirty="0">
                <a:solidFill>
                  <a:schemeClr val="bg1"/>
                </a:solidFill>
              </a:rPr>
              <a:t>Inflation &amp; Gov. rising with peak ~2024</a:t>
            </a:r>
          </a:p>
          <a:p>
            <a:r>
              <a:rPr lang="en-US" sz="1900" dirty="0">
                <a:solidFill>
                  <a:schemeClr val="bg1"/>
                </a:solidFill>
              </a:rPr>
              <a:t>Get out of currencies and move into store of value to preserve your economic power</a:t>
            </a:r>
          </a:p>
        </p:txBody>
      </p:sp>
    </p:spTree>
    <p:extLst>
      <p:ext uri="{BB962C8B-B14F-4D97-AF65-F5344CB8AC3E}">
        <p14:creationId xmlns:p14="http://schemas.microsoft.com/office/powerpoint/2010/main" val="2231895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rivacy, Security Debate In Crypto Regulation | PYMNTS.com">
            <a:extLst>
              <a:ext uri="{FF2B5EF4-FFF2-40B4-BE49-F238E27FC236}">
                <a16:creationId xmlns:a16="http://schemas.microsoft.com/office/drawing/2014/main" id="{51BCDEE9-EF9F-4660-899F-9097963E77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" b="4168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597407E-2A50-4A3C-9B33-DBBCB356C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Crypto Regulations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4D89D-E684-4CB2-AAF1-6EDA2DF7F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nl-NL" dirty="0"/>
          </a:p>
          <a:p>
            <a:pPr algn="ctr"/>
            <a:r>
              <a:rPr lang="nl-NL" dirty="0"/>
              <a:t>Guest Speaker Julius van der Beek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353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DD4B6680-5140-4F13-8AF3-184BAD8E7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nl-NL" sz="4800" dirty="0">
                <a:solidFill>
                  <a:schemeClr val="bg1"/>
                </a:solidFill>
              </a:rPr>
              <a:t>Julius van der Beek 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3036F2-9514-40ED-927B-5FE994F8C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 fontScale="92500" lnSpcReduction="20000"/>
          </a:bodyPr>
          <a:lstStyle/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Travelled 50(!) Countries </a:t>
            </a:r>
          </a:p>
          <a:p>
            <a:endParaRPr lang="en-US" sz="2400" dirty="0"/>
          </a:p>
          <a:p>
            <a:r>
              <a:rPr lang="en-US" sz="2400" dirty="0"/>
              <a:t>Digital Nomad since 2014</a:t>
            </a:r>
          </a:p>
          <a:p>
            <a:endParaRPr lang="en-US" sz="2400" dirty="0"/>
          </a:p>
          <a:p>
            <a:r>
              <a:rPr lang="en-US" sz="2400" dirty="0"/>
              <a:t>Wrote the “Tax Free Digital Nomad”</a:t>
            </a:r>
          </a:p>
          <a:p>
            <a:endParaRPr lang="en-US" sz="2400" dirty="0"/>
          </a:p>
          <a:p>
            <a:r>
              <a:rPr lang="en-US" sz="2400" dirty="0"/>
              <a:t>Advisor for tax &amp; financial regulations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Web: </a:t>
            </a:r>
            <a:r>
              <a:rPr lang="en-US" sz="2400" dirty="0">
                <a:hlinkClick r:id="rId2"/>
              </a:rPr>
              <a:t>www.theglobalcitizen.co</a:t>
            </a:r>
            <a:endParaRPr lang="en-US" sz="2400" dirty="0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1F4D47D-BF6A-45CD-A751-4BFE81303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763" y="0"/>
            <a:ext cx="2281237" cy="364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ECAE33-2ECB-42D1-9E9D-EB0DC934C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800" y="38355"/>
            <a:ext cx="4449963" cy="177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623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1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8D07-BD9A-46AC-9864-20126BF5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Overview</a:t>
            </a:r>
          </a:p>
        </p:txBody>
      </p:sp>
      <p:cxnSp>
        <p:nvCxnSpPr>
          <p:cNvPr id="24584" name="Straight Connector 13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1D71-39F5-4E44-B8E8-ED134EA7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861681" cy="364771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Into: The Fiat Money Problem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Part I: Financial Markets (Marvin) </a:t>
            </a:r>
          </a:p>
          <a:p>
            <a:r>
              <a:rPr lang="en-US" sz="1600" dirty="0">
                <a:solidFill>
                  <a:schemeClr val="bg1"/>
                </a:solidFill>
              </a:rPr>
              <a:t>Land &amp; Rent</a:t>
            </a:r>
          </a:p>
          <a:p>
            <a:r>
              <a:rPr lang="en-US" sz="1600" dirty="0">
                <a:solidFill>
                  <a:schemeClr val="bg1"/>
                </a:solidFill>
              </a:rPr>
              <a:t>Real estate market circle</a:t>
            </a:r>
          </a:p>
          <a:p>
            <a:r>
              <a:rPr lang="en-US" sz="1600" dirty="0">
                <a:solidFill>
                  <a:schemeClr val="bg1"/>
                </a:solidFill>
              </a:rPr>
              <a:t>Anatomy of a market crash </a:t>
            </a:r>
          </a:p>
          <a:p>
            <a:r>
              <a:rPr lang="en-US" sz="1600" dirty="0">
                <a:solidFill>
                  <a:schemeClr val="bg1"/>
                </a:solidFill>
              </a:rPr>
              <a:t>The depression of 2026 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Part II: Crypto Regulations (Julius)</a:t>
            </a:r>
          </a:p>
          <a:p>
            <a:r>
              <a:rPr lang="en-US" sz="1600" dirty="0">
                <a:solidFill>
                  <a:schemeClr val="bg1"/>
                </a:solidFill>
              </a:rPr>
              <a:t>Crypto regulation; who creates it and how is it enforced?</a:t>
            </a:r>
          </a:p>
          <a:p>
            <a:r>
              <a:rPr lang="en-US" sz="1600" dirty="0">
                <a:solidFill>
                  <a:schemeClr val="bg1"/>
                </a:solidFill>
              </a:rPr>
              <a:t>What aspects of crypto will be regulated/restricted?</a:t>
            </a:r>
          </a:p>
          <a:p>
            <a:r>
              <a:rPr lang="en-US" sz="1600" dirty="0">
                <a:solidFill>
                  <a:schemeClr val="bg1"/>
                </a:solidFill>
              </a:rPr>
              <a:t>What does this mean for you and your crypto portfolio?</a:t>
            </a:r>
          </a:p>
        </p:txBody>
      </p:sp>
      <p:cxnSp>
        <p:nvCxnSpPr>
          <p:cNvPr id="24585" name="Straight Connector 14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The Top 10 Risks Of Bitcoin Investing (And How To Avoid Them)">
            <a:extLst>
              <a:ext uri="{FF2B5EF4-FFF2-40B4-BE49-F238E27FC236}">
                <a16:creationId xmlns:a16="http://schemas.microsoft.com/office/drawing/2014/main" id="{31F3EDE3-F49D-4282-8E94-DD1DF5DCD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r="16686" b="-1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771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mage result for Questions">
            <a:extLst>
              <a:ext uri="{FF2B5EF4-FFF2-40B4-BE49-F238E27FC236}">
                <a16:creationId xmlns:a16="http://schemas.microsoft.com/office/drawing/2014/main" id="{59ED97C6-0D1B-4C83-A7D6-4902D83FB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-305" y="-1"/>
            <a:ext cx="64230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10BB1B-1448-4C6F-9FAF-0B0C3AAE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749" y="2822179"/>
            <a:ext cx="5121965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78967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C1490-7EF0-4054-823D-2BD02984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Next Events 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0923-B115-4BF5-8919-9271D31EF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5434983" cy="3647710"/>
          </a:xfrm>
        </p:spPr>
        <p:txBody>
          <a:bodyPr anchor="ctr">
            <a:norm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No further meetups in June(!)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b="1" u="sng" dirty="0">
                <a:solidFill>
                  <a:schemeClr val="bg1"/>
                </a:solidFill>
              </a:rPr>
              <a:t>July/3:</a:t>
            </a:r>
            <a:r>
              <a:rPr lang="en-US" sz="2400" dirty="0">
                <a:solidFill>
                  <a:schemeClr val="bg1"/>
                </a:solidFill>
              </a:rPr>
              <a:t> Building Wealth With Crypto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D41D396-99EA-4E34-81EE-7146F21EF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527" y="1909192"/>
            <a:ext cx="5705473" cy="341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293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C1490-7EF0-4054-823D-2BD02984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Community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ree Facebook logo 2019 Logo Icon of Flat style - Available in SVG, PNG,  EPS, AI &amp; Icon fonts">
            <a:extLst>
              <a:ext uri="{FF2B5EF4-FFF2-40B4-BE49-F238E27FC236}">
                <a16:creationId xmlns:a16="http://schemas.microsoft.com/office/drawing/2014/main" id="{4727A18D-8600-448E-B476-D48DD758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060" y="2190830"/>
            <a:ext cx="932469" cy="93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D7E373-1409-403A-88CE-2B5EC8CA0E68}"/>
              </a:ext>
            </a:extLst>
          </p:cNvPr>
          <p:cNvSpPr txBox="1"/>
          <p:nvPr/>
        </p:nvSpPr>
        <p:spPr>
          <a:xfrm>
            <a:off x="8709529" y="2433833"/>
            <a:ext cx="256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Bali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1E3B4-432C-4847-B2AB-7305E410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68" y="2755959"/>
            <a:ext cx="2559745" cy="25597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0EE8C1-2825-45FD-85F9-2DF280B09CDD}"/>
              </a:ext>
            </a:extLst>
          </p:cNvPr>
          <p:cNvSpPr txBox="1"/>
          <p:nvPr/>
        </p:nvSpPr>
        <p:spPr>
          <a:xfrm>
            <a:off x="1475798" y="2123092"/>
            <a:ext cx="423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https://t.me/joinchat/2T6yvFcokRQ3ZDQ0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3CACD7-BE13-4288-9F91-280A0A15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2" y="2017634"/>
            <a:ext cx="614573" cy="6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35A266DD-15B3-4190-BA79-440591D68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20" y="390631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1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hank you">
            <a:extLst>
              <a:ext uri="{FF2B5EF4-FFF2-40B4-BE49-F238E27FC236}">
                <a16:creationId xmlns:a16="http://schemas.microsoft.com/office/drawing/2014/main" id="{31CEE9E5-DC37-4B2D-AD1A-E53262DA5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043516"/>
            <a:ext cx="10905066" cy="47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2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1191" y="0"/>
            <a:ext cx="6100799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2AADB1-8ED7-4187-A57C-288FE1A5D322}"/>
              </a:ext>
            </a:extLst>
          </p:cNvPr>
          <p:cNvSpPr txBox="1">
            <a:spLocks/>
          </p:cNvSpPr>
          <p:nvPr/>
        </p:nvSpPr>
        <p:spPr>
          <a:xfrm>
            <a:off x="1162498" y="655783"/>
            <a:ext cx="4284418" cy="1448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6212" y="43498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CBA99-B6B7-4092-81AE-3C8AB5FDD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" b="15320"/>
          <a:stretch/>
        </p:blipFill>
        <p:spPr bwMode="auto">
          <a:xfrm>
            <a:off x="1155559" y="2265037"/>
            <a:ext cx="9889790" cy="39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E585-93FF-4312-8FFA-59D603C8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kinds of money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47683-1FF4-4DBE-A823-ED9BE5CE5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Commodity Money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18DD7D-BD61-445E-8990-3A4452F32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Money whose value comes from a commodity of which it is made!</a:t>
            </a:r>
          </a:p>
          <a:p>
            <a:endParaRPr lang="en-US" dirty="0"/>
          </a:p>
          <a:p>
            <a:r>
              <a:rPr lang="en-US" dirty="0"/>
              <a:t>Intrinsic value</a:t>
            </a:r>
          </a:p>
          <a:p>
            <a:pPr lvl="1"/>
            <a:r>
              <a:rPr lang="en-US" dirty="0"/>
              <a:t>Rare: hard to mine, or very difficult to acquire </a:t>
            </a:r>
          </a:p>
          <a:p>
            <a:pPr lvl="1"/>
            <a:endParaRPr lang="en-US" dirty="0"/>
          </a:p>
          <a:p>
            <a:r>
              <a:rPr lang="en-US" dirty="0"/>
              <a:t>Worth what people agree to pay!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Gold coins </a:t>
            </a:r>
          </a:p>
          <a:p>
            <a:pPr lvl="1"/>
            <a:r>
              <a:rPr lang="en-US" dirty="0"/>
              <a:t>Rare spices </a:t>
            </a:r>
          </a:p>
          <a:p>
            <a:pPr lvl="1"/>
            <a:r>
              <a:rPr lang="en-US" dirty="0"/>
              <a:t>Silk, Jade etc.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4C901D-D66E-419D-B439-627A537A8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Fiat Money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B8AA6-2559-4455-B3F1-B1AE05D8A7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Money created by Government through a legal degree </a:t>
            </a:r>
          </a:p>
          <a:p>
            <a:endParaRPr lang="en-US" dirty="0"/>
          </a:p>
          <a:p>
            <a:r>
              <a:rPr lang="en-US" dirty="0"/>
              <a:t>Zero intrinsic value</a:t>
            </a:r>
          </a:p>
          <a:p>
            <a:pPr lvl="1"/>
            <a:r>
              <a:rPr lang="en-US" dirty="0"/>
              <a:t>Gov. just prints it as needed</a:t>
            </a:r>
          </a:p>
          <a:p>
            <a:pPr lvl="1"/>
            <a:endParaRPr lang="en-US" dirty="0"/>
          </a:p>
          <a:p>
            <a:r>
              <a:rPr lang="en-US" dirty="0"/>
              <a:t>Worth what people believe its worth measured by the economic strength of the issuing country</a:t>
            </a:r>
          </a:p>
          <a:p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F66CFA2-9C6A-4DB9-8FFB-5F7D525C9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54" y="4849991"/>
            <a:ext cx="1954721" cy="201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SD Definition">
            <a:extLst>
              <a:ext uri="{FF2B5EF4-FFF2-40B4-BE49-F238E27FC236}">
                <a16:creationId xmlns:a16="http://schemas.microsoft.com/office/drawing/2014/main" id="{7E199F4E-F51A-47AE-8BE5-9C7D20878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215" y="0"/>
            <a:ext cx="3286786" cy="21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48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C0B93-5A01-4E7A-83F3-3D05932F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300" dirty="0"/>
              <a:t>Fiat Money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42E-1112-41E5-BD58-40E6C084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5095421" cy="373002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Printing too much money makes less valuable (inflation) </a:t>
            </a:r>
          </a:p>
          <a:p>
            <a:endParaRPr lang="en-US" sz="1800" dirty="0"/>
          </a:p>
          <a:p>
            <a:r>
              <a:rPr lang="en-US" sz="1800" dirty="0"/>
              <a:t>Not backed by anything else than public trust in the Government. Brexit &amp; GBP.... </a:t>
            </a:r>
          </a:p>
          <a:p>
            <a:endParaRPr lang="en-US" sz="2200" dirty="0"/>
          </a:p>
          <a:p>
            <a:r>
              <a:rPr lang="en-US" sz="2200" dirty="0"/>
              <a:t>Foreign Exchange Rates (Forex) swing widely during turmoil. Turkey &amp; Lira… </a:t>
            </a:r>
          </a:p>
          <a:p>
            <a:endParaRPr lang="en-US" sz="2200" dirty="0"/>
          </a:p>
          <a:p>
            <a:r>
              <a:rPr lang="en-US" sz="1800" b="1" dirty="0"/>
              <a:t>Cash a lot less valuable than Gold!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Merk Insights - Gold More Productive Than Cash?!">
            <a:extLst>
              <a:ext uri="{FF2B5EF4-FFF2-40B4-BE49-F238E27FC236}">
                <a16:creationId xmlns:a16="http://schemas.microsoft.com/office/drawing/2014/main" id="{33B7D7DB-D8E5-4C82-B4C1-86FFB7A79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6" b="-1"/>
          <a:stretch/>
        </p:blipFill>
        <p:spPr bwMode="auto">
          <a:xfrm>
            <a:off x="6930493" y="1412184"/>
            <a:ext cx="4223252" cy="409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79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4" name="Picture 2" descr="Will Gold Replace US Dollar In 2020? | Gold Eagle">
            <a:extLst>
              <a:ext uri="{FF2B5EF4-FFF2-40B4-BE49-F238E27FC236}">
                <a16:creationId xmlns:a16="http://schemas.microsoft.com/office/drawing/2014/main" id="{CB6A86CE-F7CC-4CF1-BE85-52D3B00A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7" b="1430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69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3C643-B61E-468E-96F8-2B59D7F7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…. </a:t>
            </a:r>
            <a:r>
              <a:rPr lang="en-US" sz="5400" dirty="0">
                <a:solidFill>
                  <a:srgbClr val="FFFFFF"/>
                </a:solidFill>
              </a:rPr>
              <a:t>12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TRILLION More $ in 2020!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319C8B47-14D4-4FFF-BD4D-1B1604FC1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5" y="2509911"/>
            <a:ext cx="10383471" cy="3997637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9CE94F1C-2789-4833-8961-5E2FC0C1730D}"/>
              </a:ext>
            </a:extLst>
          </p:cNvPr>
          <p:cNvSpPr/>
          <p:nvPr/>
        </p:nvSpPr>
        <p:spPr>
          <a:xfrm rot="19192668">
            <a:off x="11091913" y="5123539"/>
            <a:ext cx="561981" cy="1363350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87559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866</Words>
  <Application>Microsoft Office PowerPoint</Application>
  <PresentationFormat>Widescreen</PresentationFormat>
  <Paragraphs>172</Paragraphs>
  <Slides>43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Times New Roman</vt:lpstr>
      <vt:lpstr>1_Office Theme</vt:lpstr>
      <vt:lpstr>Mastering Market Cycles</vt:lpstr>
      <vt:lpstr>News</vt:lpstr>
      <vt:lpstr>MISSION</vt:lpstr>
      <vt:lpstr>Overview</vt:lpstr>
      <vt:lpstr>PowerPoint Presentation</vt:lpstr>
      <vt:lpstr>Two kinds of money</vt:lpstr>
      <vt:lpstr>Fiat Money Problem</vt:lpstr>
      <vt:lpstr>PowerPoint Presentation</vt:lpstr>
      <vt:lpstr>…. 12 TRILLION More $ in 2020!</vt:lpstr>
      <vt:lpstr>PowerPoint Presentation</vt:lpstr>
      <vt:lpstr>PowerPoint Presentation</vt:lpstr>
      <vt:lpstr>Summary </vt:lpstr>
      <vt:lpstr>Market Cycle</vt:lpstr>
      <vt:lpstr>Start with a coffee…</vt:lpstr>
      <vt:lpstr>Start with a coffee…</vt:lpstr>
      <vt:lpstr>Start with a coffee…</vt:lpstr>
      <vt:lpstr>Start with a coffee…</vt:lpstr>
      <vt:lpstr>Crazy…?</vt:lpstr>
      <vt:lpstr>Why? </vt:lpstr>
      <vt:lpstr>PowerPoint Presentation</vt:lpstr>
      <vt:lpstr>Land &amp; Rent</vt:lpstr>
      <vt:lpstr>Land &amp; Rent</vt:lpstr>
      <vt:lpstr>Pricing Power</vt:lpstr>
      <vt:lpstr>Rent eats most profit(!)</vt:lpstr>
      <vt:lpstr>Rent makes insane profit(!)</vt:lpstr>
      <vt:lpstr>Real estate is basically a cyclical market </vt:lpstr>
      <vt:lpstr>Master Real Estate Cycle </vt:lpstr>
      <vt:lpstr>Timing of the market cycle</vt:lpstr>
      <vt:lpstr>Timing of the market cycle</vt:lpstr>
      <vt:lpstr>For real?</vt:lpstr>
      <vt:lpstr>2026 For real?</vt:lpstr>
      <vt:lpstr>2026 For real?</vt:lpstr>
      <vt:lpstr>Anatomy of a market crash</vt:lpstr>
      <vt:lpstr>Real Estate vs Stock Market</vt:lpstr>
      <vt:lpstr>The Depression of 2026</vt:lpstr>
      <vt:lpstr>  2021 - 2024</vt:lpstr>
      <vt:lpstr>Conclusion</vt:lpstr>
      <vt:lpstr>Crypto Regulations</vt:lpstr>
      <vt:lpstr>Julius van der Beek </vt:lpstr>
      <vt:lpstr>Q &amp; A</vt:lpstr>
      <vt:lpstr>Next Events </vt:lpstr>
      <vt:lpstr>Community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Mastering Market Cycles</dc:title>
  <dc:creator>Marvin Hansen</dc:creator>
  <cp:lastModifiedBy>Marvin Hansen</cp:lastModifiedBy>
  <cp:revision>36</cp:revision>
  <dcterms:created xsi:type="dcterms:W3CDTF">2021-06-04T08:01:50Z</dcterms:created>
  <dcterms:modified xsi:type="dcterms:W3CDTF">2021-06-04T10:36:32Z</dcterms:modified>
</cp:coreProperties>
</file>